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70" r:id="rId3"/>
    <p:sldId id="257" r:id="rId4"/>
    <p:sldId id="258" r:id="rId5"/>
    <p:sldId id="267" r:id="rId6"/>
    <p:sldId id="265" r:id="rId7"/>
    <p:sldId id="259" r:id="rId8"/>
    <p:sldId id="260" r:id="rId9"/>
    <p:sldId id="266" r:id="rId10"/>
    <p:sldId id="261" r:id="rId11"/>
    <p:sldId id="269" r:id="rId12"/>
    <p:sldId id="262" r:id="rId13"/>
    <p:sldId id="263" r:id="rId14"/>
    <p:sldId id="264" r:id="rId15"/>
  </p:sldIdLst>
  <p:sldSz cx="9144000" cy="5143500" type="screen16x9"/>
  <p:notesSz cx="6858000" cy="9144000"/>
  <p:embeddedFontLst>
    <p:embeddedFont>
      <p:font typeface="Algerian" panose="04020705040A02060702" pitchFamily="82" charset="0"/>
      <p:regular r:id="rId17"/>
    </p:embeddedFont>
    <p:embeddedFont>
      <p:font typeface="Consolas" panose="020B0609020204030204" pitchFamily="49" charset="0"/>
      <p:regular r:id="rId18"/>
      <p:bold r:id="rId19"/>
      <p:italic r:id="rId20"/>
      <p:boldItalic r:id="rId21"/>
    </p:embeddedFont>
    <p:embeddedFont>
      <p:font typeface="Gill Sans Ultra Bold" panose="020B0A02020104020203" pitchFamily="34" charset="0"/>
      <p:regular r:id="rId22"/>
    </p:embeddedFont>
    <p:embeddedFont>
      <p:font typeface="Lato" panose="020F0502020204030203"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Showcard Gothic" panose="04020904020102020604" pitchFamily="82" charset="0"/>
      <p:regular r:id="rId31"/>
    </p:embeddedFont>
    <p:embeddedFont>
      <p:font typeface="Stencil" panose="040409050D0802020404" pitchFamily="8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8" d="100"/>
          <a:sy n="108" d="100"/>
        </p:scale>
        <p:origin x="75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323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3015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create.arduino.cc/projecthub"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okwi.com/projects/338043874909880915" TargetMode="External"/><Relationship Id="rId5" Type="http://schemas.openxmlformats.org/officeDocument/2006/relationships/hyperlink" Target="https://www.youtube.com/watch?v=vT4m3BAHZTw" TargetMode="External"/><Relationship Id="rId4" Type="http://schemas.openxmlformats.org/officeDocument/2006/relationships/hyperlink" Target="https://wokwi.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t="-20438" r="-20438"/>
          <a:stretch/>
        </p:blipFill>
        <p:spPr>
          <a:xfrm>
            <a:off x="2895164" y="-191728"/>
            <a:ext cx="4430625" cy="1761574"/>
          </a:xfrm>
          <a:prstGeom prst="rect">
            <a:avLst/>
          </a:prstGeom>
          <a:noFill/>
          <a:ln>
            <a:noFill/>
          </a:ln>
        </p:spPr>
      </p:pic>
      <p:sp>
        <p:nvSpPr>
          <p:cNvPr id="229" name="Google Shape;229;p17"/>
          <p:cNvSpPr txBox="1"/>
          <p:nvPr/>
        </p:nvSpPr>
        <p:spPr>
          <a:xfrm>
            <a:off x="5491970" y="3315630"/>
            <a:ext cx="3000000" cy="10587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600" dirty="0">
                <a:solidFill>
                  <a:schemeClr val="lt1"/>
                </a:solidFill>
                <a:latin typeface="Lato" panose="020F0502020204030203" pitchFamily="34" charset="0"/>
                <a:ea typeface="Lato" panose="020F0502020204030203" pitchFamily="34" charset="0"/>
                <a:cs typeface="Lato" panose="020F0502020204030203" pitchFamily="34" charset="0"/>
              </a:rPr>
              <a:t>Name:  Krishnansu Mohapatra</a:t>
            </a:r>
            <a:endParaRPr sz="16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lnSpc>
                <a:spcPct val="115000"/>
              </a:lnSpc>
              <a:spcBef>
                <a:spcPts val="1200"/>
              </a:spcBef>
              <a:spcAft>
                <a:spcPts val="0"/>
              </a:spcAft>
              <a:buNone/>
            </a:pPr>
            <a:r>
              <a:rPr lang="en-GB" sz="1600" dirty="0">
                <a:solidFill>
                  <a:schemeClr val="lt1"/>
                </a:solidFill>
                <a:latin typeface="Lato" panose="020F0502020204030203" pitchFamily="34" charset="0"/>
                <a:ea typeface="Lato" panose="020F0502020204030203" pitchFamily="34" charset="0"/>
                <a:cs typeface="Lato" panose="020F0502020204030203" pitchFamily="34" charset="0"/>
              </a:rPr>
              <a:t>Admn no.: 21JE0483</a:t>
            </a:r>
            <a:endParaRPr sz="16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DF0566BE-4281-9BDB-9F9F-A7BC5953D680}"/>
              </a:ext>
            </a:extLst>
          </p:cNvPr>
          <p:cNvSpPr txBox="1"/>
          <p:nvPr/>
        </p:nvSpPr>
        <p:spPr>
          <a:xfrm>
            <a:off x="3267738" y="2040512"/>
            <a:ext cx="6251945" cy="1077218"/>
          </a:xfrm>
          <a:prstGeom prst="rect">
            <a:avLst/>
          </a:prstGeom>
          <a:noFill/>
        </p:spPr>
        <p:txBody>
          <a:bodyPr wrap="square" rtlCol="0">
            <a:spAutoFit/>
          </a:bodyPr>
          <a:lstStyle/>
          <a:p>
            <a:r>
              <a:rPr lang="en-IN" sz="3600" dirty="0">
                <a:solidFill>
                  <a:schemeClr val="bg1"/>
                </a:solidFill>
                <a:latin typeface="Algerian" panose="04020705040A02060702" pitchFamily="82" charset="0"/>
              </a:rPr>
              <a:t>Individual Project</a:t>
            </a:r>
          </a:p>
          <a:p>
            <a:r>
              <a:rPr lang="en-IN" sz="2800" dirty="0">
                <a:solidFill>
                  <a:schemeClr val="bg1"/>
                </a:solidFill>
                <a:latin typeface="Algerian" panose="04020705040A02060702" pitchFamily="82" charset="0"/>
              </a:rPr>
              <a:t>            (First Year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138478" y="-98488"/>
            <a:ext cx="3798900" cy="570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solidFill>
                  <a:schemeClr val="tx1"/>
                </a:solidFill>
                <a:latin typeface="Gill Sans Ultra Bold" panose="020B0A02020104020203" pitchFamily="34" charset="0"/>
              </a:rPr>
              <a:t>PSEUDOCODE</a:t>
            </a:r>
            <a:endParaRPr sz="2800" dirty="0">
              <a:solidFill>
                <a:schemeClr val="tx1"/>
              </a:solidFill>
              <a:latin typeface="Gill Sans Ultra Bold" panose="020B0A02020104020203" pitchFamily="34" charset="0"/>
            </a:endParaRPr>
          </a:p>
        </p:txBody>
      </p:sp>
      <p:sp>
        <p:nvSpPr>
          <p:cNvPr id="266" name="Google Shape;266;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Box 1">
            <a:extLst>
              <a:ext uri="{FF2B5EF4-FFF2-40B4-BE49-F238E27FC236}">
                <a16:creationId xmlns:a16="http://schemas.microsoft.com/office/drawing/2014/main" id="{ED73D71A-A1D6-4EB9-A234-B61F5E17012D}"/>
              </a:ext>
            </a:extLst>
          </p:cNvPr>
          <p:cNvSpPr txBox="1"/>
          <p:nvPr/>
        </p:nvSpPr>
        <p:spPr>
          <a:xfrm>
            <a:off x="1233703" y="349039"/>
            <a:ext cx="7407349" cy="5170646"/>
          </a:xfrm>
          <a:prstGeom prst="rect">
            <a:avLst/>
          </a:prstGeom>
          <a:noFill/>
        </p:spPr>
        <p:txBody>
          <a:bodyPr wrap="square" rtlCol="0">
            <a:spAutoFit/>
          </a:bodyPr>
          <a:lstStyle/>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ECHO_PIN1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TRIG_PIN1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3</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buzzPin1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12</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LED_Pin1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13</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ECHO_PIN2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4</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TRIG_PIN2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5</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buzzPin2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#define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LED_Pin2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11</a:t>
            </a:r>
            <a:endPar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b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void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5E6D03"/>
                </a:solidFill>
                <a:effectLst/>
                <a:latin typeface="Lato" panose="020F0502020204030203" pitchFamily="34" charset="0"/>
                <a:ea typeface="Lato" panose="020F0502020204030203" pitchFamily="34" charset="0"/>
                <a:cs typeface="Lato" panose="020F0502020204030203" pitchFamily="34" charset="0"/>
              </a:rPr>
              <a:t>setup</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1" dirty="0" err="1">
                <a:solidFill>
                  <a:srgbClr val="E97366"/>
                </a:solidFill>
                <a:effectLst/>
                <a:latin typeface="Lato" panose="020F0502020204030203" pitchFamily="34" charset="0"/>
                <a:ea typeface="Lato" panose="020F0502020204030203" pitchFamily="34" charset="0"/>
                <a:cs typeface="Lato" panose="020F0502020204030203" pitchFamily="34" charset="0"/>
              </a:rPr>
              <a:t>Serial</a:t>
            </a:r>
            <a:r>
              <a:rPr lang="en-IN" sz="800" b="0" dirty="0" err="1">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begin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9600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(LED_Pin1,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INPUT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(buzzPin1,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(LED_Pin2,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INPUT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pinMode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(buzzPin2,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OUTPUT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b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float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readDistanceCM1()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unsigned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int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duration1 =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pulseIn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(ECHO_PIN1,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return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duration1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0.034</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float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readDistanceCM2() {</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delayMicroseconds</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10</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digitalWrite</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(TRIG_PIN2,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LOW</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unsigned</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int</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duration2 = </a:t>
            </a:r>
            <a:r>
              <a:rPr lang="en-IN" sz="800" b="0" dirty="0" err="1">
                <a:solidFill>
                  <a:srgbClr val="E97366"/>
                </a:solidFill>
                <a:effectLst/>
                <a:latin typeface="Lato" panose="020F0502020204030203" pitchFamily="34" charset="0"/>
                <a:ea typeface="Lato" panose="020F0502020204030203" pitchFamily="34" charset="0"/>
                <a:cs typeface="Lato" panose="020F0502020204030203" pitchFamily="34" charset="0"/>
              </a:rPr>
              <a:t>pulseIn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(ECHO_PIN2, </a:t>
            </a:r>
            <a:r>
              <a:rPr lang="en-IN" sz="800" b="0" dirty="0">
                <a:solidFill>
                  <a:srgbClr val="00979C"/>
                </a:solidFill>
                <a:effectLst/>
                <a:latin typeface="Lato" panose="020F0502020204030203" pitchFamily="34" charset="0"/>
                <a:ea typeface="Lato" panose="020F0502020204030203" pitchFamily="34" charset="0"/>
                <a:cs typeface="Lato" panose="020F0502020204030203" pitchFamily="34" charset="0"/>
              </a:rPr>
              <a:t>HIGH</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IN" sz="800" b="0" dirty="0">
                <a:solidFill>
                  <a:srgbClr val="0000FF"/>
                </a:solidFill>
                <a:effectLst/>
                <a:latin typeface="Lato" panose="020F0502020204030203" pitchFamily="34" charset="0"/>
                <a:ea typeface="Lato" panose="020F0502020204030203" pitchFamily="34" charset="0"/>
                <a:cs typeface="Lato" panose="020F0502020204030203" pitchFamily="34" charset="0"/>
              </a:rPr>
              <a:t>return</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duration2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0.034</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 / </a:t>
            </a:r>
            <a:r>
              <a:rPr lang="en-IN" sz="800" b="0" dirty="0">
                <a:solidFill>
                  <a:srgbClr val="098658"/>
                </a:solidFill>
                <a:effectLst/>
                <a:latin typeface="Lato" panose="020F0502020204030203" pitchFamily="34" charset="0"/>
                <a:ea typeface="Lato" panose="020F0502020204030203" pitchFamily="34" charset="0"/>
                <a:cs typeface="Lato" panose="020F0502020204030203" pitchFamily="34" charset="0"/>
              </a:rPr>
              <a:t>2</a:t>
            </a:r>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r>
              <a:rPr lang="en-IN" sz="800" b="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br>
              <a:rPr lang="en-IN" sz="900" b="0" dirty="0">
                <a:solidFill>
                  <a:srgbClr val="000000"/>
                </a:solidFill>
                <a:effectLst/>
                <a:latin typeface="Consolas" panose="020B0609020204030204" pitchFamily="49" charset="0"/>
              </a:rPr>
            </a:br>
            <a:endParaRPr lang="en-IN" sz="900" b="0" dirty="0">
              <a:solidFill>
                <a:srgbClr val="000000"/>
              </a:solidFill>
              <a:effectLst/>
              <a:latin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6" name="Google Shape;266;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solidFill>
                <a:srgbClr val="FFFFFF"/>
              </a:solidFill>
            </a:endParaRPr>
          </a:p>
          <a:p>
            <a:pPr marL="0" lvl="0" indent="0" algn="l" rtl="0">
              <a:spcBef>
                <a:spcPts val="1600"/>
              </a:spcBef>
              <a:spcAft>
                <a:spcPts val="1600"/>
              </a:spcAft>
              <a:buNone/>
            </a:pPr>
            <a:endParaRPr dirty="0">
              <a:solidFill>
                <a:srgbClr val="FFFFFF"/>
              </a:solidFill>
            </a:endParaRPr>
          </a:p>
        </p:txBody>
      </p:sp>
      <p:sp>
        <p:nvSpPr>
          <p:cNvPr id="267" name="Google Shape;267;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 name="TextBox 1">
            <a:extLst>
              <a:ext uri="{FF2B5EF4-FFF2-40B4-BE49-F238E27FC236}">
                <a16:creationId xmlns:a16="http://schemas.microsoft.com/office/drawing/2014/main" id="{ED73D71A-A1D6-4EB9-A234-B61F5E17012D}"/>
              </a:ext>
            </a:extLst>
          </p:cNvPr>
          <p:cNvSpPr txBox="1"/>
          <p:nvPr/>
        </p:nvSpPr>
        <p:spPr>
          <a:xfrm>
            <a:off x="1297500" y="18096"/>
            <a:ext cx="7407349" cy="5078313"/>
          </a:xfrm>
          <a:prstGeom prst="rect">
            <a:avLst/>
          </a:prstGeom>
          <a:noFill/>
        </p:spPr>
        <p:txBody>
          <a:bodyPr wrap="square" rtlCol="0">
            <a:spAutoFit/>
          </a:bodyPr>
          <a:lstStyle/>
          <a:p>
            <a:br>
              <a:rPr lang="en-IN" sz="900" b="0" dirty="0">
                <a:solidFill>
                  <a:srgbClr val="000000"/>
                </a:solidFill>
                <a:effectLst/>
                <a:latin typeface="Consolas" panose="020B0609020204030204" pitchFamily="49" charset="0"/>
              </a:rPr>
            </a:br>
            <a:r>
              <a:rPr lang="en-IN" sz="900" b="0" dirty="0">
                <a:solidFill>
                  <a:srgbClr val="0000FF"/>
                </a:solidFill>
                <a:effectLst/>
                <a:latin typeface="Consolas" panose="020B0609020204030204" pitchFamily="49" charset="0"/>
              </a:rPr>
              <a:t>void</a:t>
            </a:r>
            <a:r>
              <a:rPr lang="en-IN" sz="900" b="0" dirty="0">
                <a:solidFill>
                  <a:srgbClr val="000000"/>
                </a:solidFill>
                <a:effectLst/>
                <a:latin typeface="Consolas" panose="020B0609020204030204" pitchFamily="49" charset="0"/>
              </a:rPr>
              <a:t> </a:t>
            </a:r>
            <a:r>
              <a:rPr lang="en-IN" sz="900" b="0" dirty="0">
                <a:solidFill>
                  <a:srgbClr val="5E6D03"/>
                </a:solidFill>
                <a:effectLst/>
                <a:latin typeface="Consolas" panose="020B0609020204030204" pitchFamily="49" charset="0"/>
              </a:rPr>
              <a:t>loop</a:t>
            </a:r>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float</a:t>
            </a:r>
            <a:r>
              <a:rPr lang="en-IN" sz="900" b="0" dirty="0">
                <a:solidFill>
                  <a:srgbClr val="000000"/>
                </a:solidFill>
                <a:effectLst/>
                <a:latin typeface="Consolas" panose="020B0609020204030204" pitchFamily="49" charset="0"/>
              </a:rPr>
              <a:t> distance1 = readDistanceCM1();</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float</a:t>
            </a:r>
            <a:r>
              <a:rPr lang="en-IN" sz="900" b="0" dirty="0">
                <a:solidFill>
                  <a:srgbClr val="000000"/>
                </a:solidFill>
                <a:effectLst/>
                <a:latin typeface="Consolas" panose="020B0609020204030204" pitchFamily="49" charset="0"/>
              </a:rPr>
              <a:t> distance2 = readDistanceCM2();</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bool</a:t>
            </a:r>
            <a:r>
              <a:rPr lang="en-IN" sz="900" b="0" dirty="0">
                <a:solidFill>
                  <a:srgbClr val="000000"/>
                </a:solidFill>
                <a:effectLst/>
                <a:latin typeface="Consolas" panose="020B0609020204030204" pitchFamily="49" charset="0"/>
              </a:rPr>
              <a:t> isNearby1 = distance1 &lt; </a:t>
            </a:r>
            <a:r>
              <a:rPr lang="en-IN" sz="900" b="0" dirty="0">
                <a:solidFill>
                  <a:srgbClr val="098658"/>
                </a:solidFill>
                <a:effectLst/>
                <a:latin typeface="Consolas" panose="020B0609020204030204" pitchFamily="49" charset="0"/>
              </a:rPr>
              <a:t>25</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bool</a:t>
            </a:r>
            <a:r>
              <a:rPr lang="en-IN" sz="900" b="0" dirty="0">
                <a:solidFill>
                  <a:srgbClr val="000000"/>
                </a:solidFill>
                <a:effectLst/>
                <a:latin typeface="Consolas" panose="020B0609020204030204" pitchFamily="49" charset="0"/>
              </a:rPr>
              <a:t> isNearby2 = distance2 &lt; </a:t>
            </a:r>
            <a:r>
              <a:rPr lang="en-IN" sz="900" b="0" dirty="0">
                <a:solidFill>
                  <a:srgbClr val="098658"/>
                </a:solidFill>
                <a:effectLst/>
                <a:latin typeface="Consolas" panose="020B0609020204030204" pitchFamily="49" charset="0"/>
              </a:rPr>
              <a:t>25</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if</a:t>
            </a:r>
            <a:r>
              <a:rPr lang="en-IN" sz="900" b="0" dirty="0">
                <a:solidFill>
                  <a:srgbClr val="000000"/>
                </a:solidFill>
                <a:effectLst/>
                <a:latin typeface="Consolas" panose="020B0609020204030204" pitchFamily="49" charset="0"/>
              </a:rPr>
              <a:t>(isNearby1)</a:t>
            </a:r>
          </a:p>
          <a:p>
            <a:r>
              <a:rPr lang="en-IN" sz="900" b="0" dirty="0">
                <a:solidFill>
                  <a:srgbClr val="000000"/>
                </a:solidFill>
                <a:effectLst/>
                <a:latin typeface="Consolas" panose="020B0609020204030204" pitchFamily="49" charset="0"/>
              </a:rPr>
              <a:t> {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(LED_Pin2, </a:t>
            </a:r>
            <a:r>
              <a:rPr lang="en-IN" sz="900" b="0" dirty="0">
                <a:solidFill>
                  <a:srgbClr val="098658"/>
                </a:solidFill>
                <a:effectLst/>
                <a:latin typeface="Consolas" panose="020B0609020204030204" pitchFamily="49" charset="0"/>
              </a:rPr>
              <a:t>1</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tone</a:t>
            </a:r>
            <a:r>
              <a:rPr lang="en-IN" sz="900" b="0" dirty="0">
                <a:solidFill>
                  <a:srgbClr val="000000"/>
                </a:solidFill>
                <a:effectLst/>
                <a:latin typeface="Consolas" panose="020B0609020204030204" pitchFamily="49" charset="0"/>
              </a:rPr>
              <a:t>(buzzPin2, </a:t>
            </a:r>
            <a:r>
              <a:rPr lang="en-IN" sz="900" b="0" dirty="0">
                <a:solidFill>
                  <a:srgbClr val="098658"/>
                </a:solidFill>
                <a:effectLst/>
                <a:latin typeface="Consolas" panose="020B0609020204030204" pitchFamily="49" charset="0"/>
              </a:rPr>
              <a:t>250</a:t>
            </a:r>
            <a:r>
              <a:rPr lang="en-IN" sz="900" b="0" dirty="0">
                <a:solidFill>
                  <a:srgbClr val="000000"/>
                </a:solidFill>
                <a:effectLst/>
                <a:latin typeface="Consolas" panose="020B0609020204030204" pitchFamily="49" charset="0"/>
              </a:rPr>
              <a:t>, </a:t>
            </a:r>
            <a:r>
              <a:rPr lang="en-IN" sz="900" b="0" dirty="0">
                <a:solidFill>
                  <a:srgbClr val="098658"/>
                </a:solidFill>
                <a:effectLst/>
                <a:latin typeface="Consolas" panose="020B0609020204030204" pitchFamily="49" charset="0"/>
              </a:rPr>
              <a:t>100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else</a:t>
            </a:r>
            <a:endParaRPr lang="en-IN" sz="900" b="0" dirty="0">
              <a:solidFill>
                <a:srgbClr val="000000"/>
              </a:solidFill>
              <a:effectLst/>
              <a:latin typeface="Consolas" panose="020B0609020204030204" pitchFamily="49" charset="0"/>
            </a:endParaRP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(LED_Pin2, </a:t>
            </a:r>
            <a:r>
              <a:rPr lang="en-IN" sz="900" b="0" dirty="0">
                <a:solidFill>
                  <a:srgbClr val="098658"/>
                </a:solidFill>
                <a:effectLst/>
                <a:latin typeface="Consolas" panose="020B0609020204030204" pitchFamily="49" charset="0"/>
              </a:rPr>
              <a:t>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if</a:t>
            </a:r>
            <a:r>
              <a:rPr lang="en-IN" sz="900" b="0" dirty="0">
                <a:solidFill>
                  <a:srgbClr val="000000"/>
                </a:solidFill>
                <a:effectLst/>
                <a:latin typeface="Consolas" panose="020B0609020204030204" pitchFamily="49" charset="0"/>
              </a:rPr>
              <a:t>(isNearby2)</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(LED_Pin1, </a:t>
            </a:r>
            <a:r>
              <a:rPr lang="en-IN" sz="900" b="0" dirty="0">
                <a:solidFill>
                  <a:srgbClr val="098658"/>
                </a:solidFill>
                <a:effectLst/>
                <a:latin typeface="Consolas" panose="020B0609020204030204" pitchFamily="49" charset="0"/>
              </a:rPr>
              <a:t>1</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tone</a:t>
            </a:r>
            <a:r>
              <a:rPr lang="en-IN" sz="900" b="0" dirty="0">
                <a:solidFill>
                  <a:srgbClr val="000000"/>
                </a:solidFill>
                <a:effectLst/>
                <a:latin typeface="Consolas" panose="020B0609020204030204" pitchFamily="49" charset="0"/>
              </a:rPr>
              <a:t>(buzzPin1, </a:t>
            </a:r>
            <a:r>
              <a:rPr lang="en-IN" sz="900" b="0" dirty="0">
                <a:solidFill>
                  <a:srgbClr val="098658"/>
                </a:solidFill>
                <a:effectLst/>
                <a:latin typeface="Consolas" panose="020B0609020204030204" pitchFamily="49" charset="0"/>
              </a:rPr>
              <a:t>250</a:t>
            </a:r>
            <a:r>
              <a:rPr lang="en-IN" sz="900" b="0" dirty="0">
                <a:solidFill>
                  <a:srgbClr val="000000"/>
                </a:solidFill>
                <a:effectLst/>
                <a:latin typeface="Consolas" panose="020B0609020204030204" pitchFamily="49" charset="0"/>
              </a:rPr>
              <a:t>, </a:t>
            </a:r>
            <a:r>
              <a:rPr lang="en-IN" sz="900" b="0" dirty="0">
                <a:solidFill>
                  <a:srgbClr val="098658"/>
                </a:solidFill>
                <a:effectLst/>
                <a:latin typeface="Consolas" panose="020B0609020204030204" pitchFamily="49" charset="0"/>
              </a:rPr>
              <a:t>100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a:solidFill>
                  <a:srgbClr val="0000FF"/>
                </a:solidFill>
                <a:effectLst/>
                <a:latin typeface="Consolas" panose="020B0609020204030204" pitchFamily="49" charset="0"/>
              </a:rPr>
              <a:t>else</a:t>
            </a:r>
            <a:endParaRPr lang="en-IN" sz="900" b="0" dirty="0">
              <a:solidFill>
                <a:srgbClr val="000000"/>
              </a:solidFill>
              <a:effectLst/>
              <a:latin typeface="Consolas" panose="020B0609020204030204" pitchFamily="49" charset="0"/>
            </a:endParaRPr>
          </a:p>
          <a:p>
            <a:r>
              <a:rPr lang="en-IN" sz="900" b="0" dirty="0">
                <a:solidFill>
                  <a:srgbClr val="000000"/>
                </a:solidFill>
                <a:effectLst/>
                <a:latin typeface="Consolas" panose="020B0609020204030204" pitchFamily="49" charset="0"/>
              </a:rPr>
              <a:t>  {</a:t>
            </a:r>
          </a:p>
          <a:p>
            <a:r>
              <a:rPr lang="en-IN" sz="900" b="0" dirty="0">
                <a:solidFill>
                  <a:srgbClr val="000000"/>
                </a:solidFill>
                <a:effectLst/>
                <a:latin typeface="Consolas" panose="020B0609020204030204" pitchFamily="49" charset="0"/>
              </a:rPr>
              <a:t>    </a:t>
            </a:r>
            <a:r>
              <a:rPr lang="en-IN" sz="900" b="0" dirty="0" err="1">
                <a:solidFill>
                  <a:srgbClr val="E97366"/>
                </a:solidFill>
                <a:effectLst/>
                <a:latin typeface="Consolas" panose="020B0609020204030204" pitchFamily="49" charset="0"/>
              </a:rPr>
              <a:t>digitalWrite</a:t>
            </a:r>
            <a:r>
              <a:rPr lang="en-IN" sz="900" b="0" dirty="0">
                <a:solidFill>
                  <a:srgbClr val="000000"/>
                </a:solidFill>
                <a:effectLst/>
                <a:latin typeface="Consolas" panose="020B0609020204030204" pitchFamily="49" charset="0"/>
              </a:rPr>
              <a:t>(LED_Pin1, </a:t>
            </a:r>
            <a:r>
              <a:rPr lang="en-IN" sz="900" b="0" dirty="0">
                <a:solidFill>
                  <a:srgbClr val="098658"/>
                </a:solidFill>
                <a:effectLst/>
                <a:latin typeface="Consolas" panose="020B0609020204030204" pitchFamily="49" charset="0"/>
              </a:rPr>
              <a:t>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a:t>
            </a:r>
            <a:r>
              <a:rPr lang="en-IN" sz="900" b="0" dirty="0">
                <a:solidFill>
                  <a:srgbClr val="000000"/>
                </a:solidFill>
                <a:effectLst/>
                <a:latin typeface="Consolas" panose="020B0609020204030204" pitchFamily="49" charset="0"/>
              </a:rPr>
              <a:t>(</a:t>
            </a:r>
            <a:r>
              <a:rPr lang="en-IN" sz="900" b="0" dirty="0">
                <a:solidFill>
                  <a:srgbClr val="A31515"/>
                </a:solidFill>
                <a:effectLst/>
                <a:latin typeface="Consolas" panose="020B0609020204030204" pitchFamily="49" charset="0"/>
              </a:rPr>
              <a:t>"Measured distance1: "</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println</a:t>
            </a:r>
            <a:r>
              <a:rPr lang="en-IN" sz="900" b="0" dirty="0">
                <a:solidFill>
                  <a:srgbClr val="000000"/>
                </a:solidFill>
                <a:effectLst/>
                <a:latin typeface="Consolas" panose="020B0609020204030204" pitchFamily="49" charset="0"/>
              </a:rPr>
              <a:t>(readDistanceCM1());</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a:t>
            </a:r>
            <a:r>
              <a:rPr lang="en-IN" sz="900" b="0" dirty="0">
                <a:solidFill>
                  <a:srgbClr val="000000"/>
                </a:solidFill>
                <a:effectLst/>
                <a:latin typeface="Consolas" panose="020B0609020204030204" pitchFamily="49" charset="0"/>
              </a:rPr>
              <a:t>(</a:t>
            </a:r>
            <a:r>
              <a:rPr lang="en-IN" sz="900" b="0" dirty="0">
                <a:solidFill>
                  <a:srgbClr val="A31515"/>
                </a:solidFill>
                <a:effectLst/>
                <a:latin typeface="Consolas" panose="020B0609020204030204" pitchFamily="49" charset="0"/>
              </a:rPr>
              <a:t>"Measured distance2: "</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  </a:t>
            </a:r>
            <a:r>
              <a:rPr lang="en-IN" sz="900" b="1" dirty="0" err="1">
                <a:solidFill>
                  <a:srgbClr val="E97366"/>
                </a:solidFill>
                <a:effectLst/>
                <a:latin typeface="Consolas" panose="020B0609020204030204" pitchFamily="49" charset="0"/>
              </a:rPr>
              <a:t>Serial</a:t>
            </a:r>
            <a:r>
              <a:rPr lang="en-IN" sz="900" b="0" dirty="0" err="1">
                <a:solidFill>
                  <a:srgbClr val="000000"/>
                </a:solidFill>
                <a:effectLst/>
                <a:latin typeface="Consolas" panose="020B0609020204030204" pitchFamily="49" charset="0"/>
              </a:rPr>
              <a:t>.</a:t>
            </a:r>
            <a:r>
              <a:rPr lang="en-IN" sz="900" b="0" dirty="0" err="1">
                <a:solidFill>
                  <a:srgbClr val="E97366"/>
                </a:solidFill>
                <a:effectLst/>
                <a:latin typeface="Consolas" panose="020B0609020204030204" pitchFamily="49" charset="0"/>
              </a:rPr>
              <a:t>println</a:t>
            </a:r>
            <a:r>
              <a:rPr lang="en-IN" sz="900" b="0" dirty="0">
                <a:solidFill>
                  <a:srgbClr val="000000"/>
                </a:solidFill>
                <a:effectLst/>
                <a:latin typeface="Consolas" panose="020B0609020204030204" pitchFamily="49" charset="0"/>
              </a:rPr>
              <a:t>(readDistanceCM2());</a:t>
            </a:r>
          </a:p>
          <a:p>
            <a:br>
              <a:rPr lang="en-IN" sz="900" b="0" dirty="0">
                <a:solidFill>
                  <a:srgbClr val="000000"/>
                </a:solidFill>
                <a:effectLst/>
                <a:latin typeface="Consolas" panose="020B0609020204030204" pitchFamily="49" charset="0"/>
              </a:rPr>
            </a:br>
            <a:r>
              <a:rPr lang="en-IN" sz="900" b="0" dirty="0">
                <a:solidFill>
                  <a:srgbClr val="000000"/>
                </a:solidFill>
                <a:effectLst/>
                <a:latin typeface="Consolas" panose="020B0609020204030204" pitchFamily="49" charset="0"/>
              </a:rPr>
              <a:t>  </a:t>
            </a:r>
            <a:r>
              <a:rPr lang="en-IN" sz="900" b="0" dirty="0">
                <a:solidFill>
                  <a:srgbClr val="E97366"/>
                </a:solidFill>
                <a:effectLst/>
                <a:latin typeface="Consolas" panose="020B0609020204030204" pitchFamily="49" charset="0"/>
              </a:rPr>
              <a:t>delay</a:t>
            </a:r>
            <a:r>
              <a:rPr lang="en-IN" sz="900" b="0" dirty="0">
                <a:solidFill>
                  <a:srgbClr val="000000"/>
                </a:solidFill>
                <a:effectLst/>
                <a:latin typeface="Consolas" panose="020B0609020204030204" pitchFamily="49" charset="0"/>
              </a:rPr>
              <a:t>(</a:t>
            </a:r>
            <a:r>
              <a:rPr lang="en-IN" sz="900" b="0" dirty="0">
                <a:solidFill>
                  <a:srgbClr val="098658"/>
                </a:solidFill>
                <a:effectLst/>
                <a:latin typeface="Consolas" panose="020B0609020204030204" pitchFamily="49" charset="0"/>
              </a:rPr>
              <a:t>200</a:t>
            </a:r>
            <a:r>
              <a:rPr lang="en-IN" sz="900" b="0" dirty="0">
                <a:solidFill>
                  <a:srgbClr val="000000"/>
                </a:solidFill>
                <a:effectLst/>
                <a:latin typeface="Consolas" panose="020B0609020204030204" pitchFamily="49" charset="0"/>
              </a:rPr>
              <a:t>);</a:t>
            </a:r>
          </a:p>
          <a:p>
            <a:r>
              <a:rPr lang="en-IN" sz="900" b="0" dirty="0">
                <a:solidFill>
                  <a:srgbClr val="000000"/>
                </a:solidFill>
                <a:effectLst/>
                <a:latin typeface="Consolas" panose="020B0609020204030204" pitchFamily="49" charset="0"/>
              </a:rPr>
              <a:t>}</a:t>
            </a:r>
            <a:br>
              <a:rPr lang="en-IN" sz="900" b="0" dirty="0">
                <a:solidFill>
                  <a:srgbClr val="000000"/>
                </a:solidFill>
                <a:effectLst/>
                <a:latin typeface="Consolas" panose="020B0609020204030204" pitchFamily="49" charset="0"/>
              </a:rPr>
            </a:br>
            <a:endParaRPr lang="en-IN" sz="9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9234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148864" y="4544"/>
            <a:ext cx="6846271"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3200" dirty="0">
                <a:latin typeface="Gill Sans Ultra Bold" panose="020B0A02020104020203" pitchFamily="34" charset="0"/>
              </a:rPr>
              <a:t>TAKEAWAYS</a:t>
            </a:r>
            <a:endParaRPr sz="3200" dirty="0">
              <a:latin typeface="Gill Sans Ultra Bold" panose="020B0A02020104020203" pitchFamily="34" charset="0"/>
            </a:endParaRPr>
          </a:p>
        </p:txBody>
      </p:sp>
      <p:sp>
        <p:nvSpPr>
          <p:cNvPr id="273" name="Google Shape;273;p23"/>
          <p:cNvSpPr txBox="1">
            <a:spLocks noGrp="1"/>
          </p:cNvSpPr>
          <p:nvPr>
            <p:ph type="body" idx="1"/>
          </p:nvPr>
        </p:nvSpPr>
        <p:spPr>
          <a:xfrm>
            <a:off x="1247259" y="2120507"/>
            <a:ext cx="6627900" cy="885340"/>
          </a:xfrm>
          <a:prstGeom prst="rect">
            <a:avLst/>
          </a:prstGeom>
        </p:spPr>
        <p:txBody>
          <a:bodyPr spcFirstLastPara="1" wrap="square" lIns="91425" tIns="91425" rIns="91425" bIns="91425" anchor="t" anchorCtr="0">
            <a:spAutoFit/>
          </a:bodyPr>
          <a:lstStyle/>
          <a:p>
            <a:pPr marL="285750" lvl="0" indent="-285750" algn="l" rtl="0">
              <a:spcBef>
                <a:spcPts val="0"/>
              </a:spcBef>
              <a:spcAft>
                <a:spcPts val="1600"/>
              </a:spcAft>
              <a:buFont typeface="Wingdings" panose="05000000000000000000" pitchFamily="2" charset="2"/>
              <a:buChar char="§"/>
            </a:pPr>
            <a:r>
              <a:rPr lang="en-US" sz="1400" dirty="0">
                <a:solidFill>
                  <a:srgbClr val="FFFFFF"/>
                </a:solidFill>
              </a:rPr>
              <a:t>Got to learn about development boards and sensors which can be used for various purposes.</a:t>
            </a:r>
          </a:p>
        </p:txBody>
      </p:sp>
      <p:sp>
        <p:nvSpPr>
          <p:cNvPr id="3" name="TextBox 2">
            <a:extLst>
              <a:ext uri="{FF2B5EF4-FFF2-40B4-BE49-F238E27FC236}">
                <a16:creationId xmlns:a16="http://schemas.microsoft.com/office/drawing/2014/main" id="{254DB946-730A-4EC6-B6A5-3CF6A8856230}"/>
              </a:ext>
            </a:extLst>
          </p:cNvPr>
          <p:cNvSpPr txBox="1"/>
          <p:nvPr/>
        </p:nvSpPr>
        <p:spPr>
          <a:xfrm>
            <a:off x="1141178" y="3028561"/>
            <a:ext cx="1725152" cy="461665"/>
          </a:xfrm>
          <a:prstGeom prst="rect">
            <a:avLst/>
          </a:prstGeom>
          <a:noFill/>
        </p:spPr>
        <p:txBody>
          <a:bodyPr wrap="none" rtlCol="0">
            <a:spAutoFit/>
          </a:bodyPr>
          <a:lstStyle/>
          <a:p>
            <a:r>
              <a:rPr lang="en-US" sz="2400" dirty="0">
                <a:solidFill>
                  <a:schemeClr val="bg1">
                    <a:lumMod val="95000"/>
                  </a:schemeClr>
                </a:solidFill>
                <a:latin typeface="Stencil" panose="040409050D0802020404" pitchFamily="82" charset="0"/>
              </a:rPr>
              <a:t>REMARKS:</a:t>
            </a:r>
            <a:endParaRPr lang="en-IN" sz="2400" dirty="0">
              <a:solidFill>
                <a:schemeClr val="bg1">
                  <a:lumMod val="95000"/>
                </a:schemeClr>
              </a:solidFill>
              <a:latin typeface="Stencil" panose="040409050D0802020404" pitchFamily="82" charset="0"/>
            </a:endParaRPr>
          </a:p>
        </p:txBody>
      </p:sp>
      <p:sp>
        <p:nvSpPr>
          <p:cNvPr id="4" name="TextBox 3">
            <a:extLst>
              <a:ext uri="{FF2B5EF4-FFF2-40B4-BE49-F238E27FC236}">
                <a16:creationId xmlns:a16="http://schemas.microsoft.com/office/drawing/2014/main" id="{26F335D1-1EC9-4257-9B00-5BB50AAD1F63}"/>
              </a:ext>
            </a:extLst>
          </p:cNvPr>
          <p:cNvSpPr txBox="1"/>
          <p:nvPr/>
        </p:nvSpPr>
        <p:spPr>
          <a:xfrm>
            <a:off x="1247259" y="3472707"/>
            <a:ext cx="7506881" cy="696088"/>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
            </a:pPr>
            <a:r>
              <a:rPr lang="en-US"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The proposed bot is a prototype for the bot which can be actually used in real time situation to solve the issue(prevention of accidents).</a:t>
            </a:r>
          </a:p>
        </p:txBody>
      </p:sp>
      <p:sp>
        <p:nvSpPr>
          <p:cNvPr id="2" name="TextBox 1">
            <a:extLst>
              <a:ext uri="{FF2B5EF4-FFF2-40B4-BE49-F238E27FC236}">
                <a16:creationId xmlns:a16="http://schemas.microsoft.com/office/drawing/2014/main" id="{B5CCC949-1DC2-4F70-BA36-327EA572D5E6}"/>
              </a:ext>
            </a:extLst>
          </p:cNvPr>
          <p:cNvSpPr txBox="1"/>
          <p:nvPr/>
        </p:nvSpPr>
        <p:spPr>
          <a:xfrm>
            <a:off x="1141178" y="1743740"/>
            <a:ext cx="1919115" cy="461665"/>
          </a:xfrm>
          <a:prstGeom prst="rect">
            <a:avLst/>
          </a:prstGeom>
          <a:noFill/>
        </p:spPr>
        <p:txBody>
          <a:bodyPr wrap="none" rtlCol="0">
            <a:spAutoFit/>
          </a:bodyPr>
          <a:lstStyle/>
          <a:p>
            <a:r>
              <a:rPr lang="en-US" sz="2400" dirty="0">
                <a:solidFill>
                  <a:schemeClr val="bg1"/>
                </a:solidFill>
                <a:latin typeface="Stencil" panose="040409050D0802020404" pitchFamily="82" charset="0"/>
              </a:rPr>
              <a:t>Learnings</a:t>
            </a:r>
            <a:r>
              <a:rPr lang="en-US" sz="2400" dirty="0">
                <a:solidFill>
                  <a:schemeClr val="bg1"/>
                </a:solidFill>
              </a:rPr>
              <a:t>:</a:t>
            </a:r>
            <a:endParaRPr lang="en-IN" sz="2400" dirty="0">
              <a:solidFill>
                <a:schemeClr val="bg1"/>
              </a:solidFill>
            </a:endParaRPr>
          </a:p>
        </p:txBody>
      </p:sp>
      <p:sp>
        <p:nvSpPr>
          <p:cNvPr id="5" name="TextBox 4">
            <a:extLst>
              <a:ext uri="{FF2B5EF4-FFF2-40B4-BE49-F238E27FC236}">
                <a16:creationId xmlns:a16="http://schemas.microsoft.com/office/drawing/2014/main" id="{E49528A1-6BCB-4DF0-9D34-92B6C473030B}"/>
              </a:ext>
            </a:extLst>
          </p:cNvPr>
          <p:cNvSpPr txBox="1"/>
          <p:nvPr/>
        </p:nvSpPr>
        <p:spPr>
          <a:xfrm>
            <a:off x="1141178" y="834838"/>
            <a:ext cx="2858475" cy="677108"/>
          </a:xfrm>
          <a:prstGeom prst="rect">
            <a:avLst/>
          </a:prstGeom>
          <a:noFill/>
        </p:spPr>
        <p:txBody>
          <a:bodyPr wrap="none" rtlCol="0">
            <a:spAutoFit/>
          </a:bodyPr>
          <a:lstStyle/>
          <a:p>
            <a:r>
              <a:rPr lang="en-US" sz="2400" dirty="0">
                <a:solidFill>
                  <a:schemeClr val="bg1"/>
                </a:solidFill>
                <a:latin typeface="Stencil" panose="040409050D0802020404" pitchFamily="82" charset="0"/>
              </a:rPr>
              <a:t>PROBLEMS FACED:</a:t>
            </a:r>
            <a:endParaRPr lang="en-IN" sz="2400" dirty="0">
              <a:solidFill>
                <a:schemeClr val="bg1"/>
              </a:solidFill>
            </a:endParaRPr>
          </a:p>
          <a:p>
            <a:endParaRPr lang="en-IN" dirty="0"/>
          </a:p>
        </p:txBody>
      </p:sp>
      <p:sp>
        <p:nvSpPr>
          <p:cNvPr id="7" name="TextBox 6">
            <a:extLst>
              <a:ext uri="{FF2B5EF4-FFF2-40B4-BE49-F238E27FC236}">
                <a16:creationId xmlns:a16="http://schemas.microsoft.com/office/drawing/2014/main" id="{F0B612DE-51BD-4C17-A409-A14796EC83E8}"/>
              </a:ext>
            </a:extLst>
          </p:cNvPr>
          <p:cNvSpPr txBox="1"/>
          <p:nvPr/>
        </p:nvSpPr>
        <p:spPr>
          <a:xfrm>
            <a:off x="1247259" y="1273475"/>
            <a:ext cx="5097870" cy="307777"/>
          </a:xfrm>
          <a:prstGeom prst="rect">
            <a:avLst/>
          </a:prstGeom>
          <a:noFill/>
        </p:spPr>
        <p:txBody>
          <a:bodyPr wrap="none" rtlCol="0">
            <a:spAutoFit/>
          </a:bodyPr>
          <a:lstStyle/>
          <a:p>
            <a:pPr marL="285750" indent="-285750">
              <a:buClr>
                <a:schemeClr val="bg1"/>
              </a:buClr>
              <a:buFont typeface="Wingdings" panose="05000000000000000000" pitchFamily="2" charset="2"/>
              <a:buChar char="§"/>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Choosing the right microcontroller and the suitable sensor.</a:t>
            </a:r>
            <a:endParaRPr lang="en-IN"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1297500" y="4225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dirty="0">
                <a:latin typeface="Gill Sans Ultra Bold" panose="020B0A02020104020203" pitchFamily="34" charset="0"/>
              </a:rPr>
              <a:t>RESOURCES</a:t>
            </a:r>
            <a:r>
              <a:rPr lang="en-GB" dirty="0">
                <a:latin typeface="Gill Sans Ultra Bold" panose="020B0A02020104020203" pitchFamily="34" charset="0"/>
              </a:rPr>
              <a:t> </a:t>
            </a:r>
            <a:endParaRPr dirty="0">
              <a:latin typeface="Gill Sans Ultra Bold" panose="020B0A02020104020203" pitchFamily="34" charset="0"/>
            </a:endParaRPr>
          </a:p>
        </p:txBody>
      </p:sp>
      <p:sp>
        <p:nvSpPr>
          <p:cNvPr id="304" name="Google Shape;304;p24"/>
          <p:cNvSpPr txBox="1">
            <a:spLocks noGrp="1"/>
          </p:cNvSpPr>
          <p:nvPr>
            <p:ph type="body" idx="1"/>
          </p:nvPr>
        </p:nvSpPr>
        <p:spPr>
          <a:xfrm>
            <a:off x="1297500" y="1241905"/>
            <a:ext cx="5609700" cy="125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GB" sz="1600" dirty="0">
                <a:hlinkClick r:id="rId3"/>
              </a:rPr>
              <a:t>https://create.arduino.cc/projecthub</a:t>
            </a:r>
            <a:endParaRPr lang="en-GB" sz="1600" dirty="0"/>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4"/>
              </a:rPr>
              <a:t>https://wokwi.com/</a:t>
            </a:r>
            <a:endParaRPr lang="en-GB" sz="1600" dirty="0">
              <a:solidFill>
                <a:srgbClr val="FFFFFF"/>
              </a:solidFill>
            </a:endParaRPr>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5"/>
              </a:rPr>
              <a:t>https://www.youtube.com/watch?v=vT4m3BAHZTw</a:t>
            </a:r>
            <a:endParaRPr lang="en-GB" sz="1600" dirty="0">
              <a:solidFill>
                <a:srgbClr val="FFFFFF"/>
              </a:solidFill>
            </a:endParaRPr>
          </a:p>
          <a:p>
            <a:pPr marL="285750" lvl="0" indent="-285750" algn="l" rtl="0">
              <a:spcBef>
                <a:spcPts val="0"/>
              </a:spcBef>
              <a:spcAft>
                <a:spcPts val="0"/>
              </a:spcAft>
              <a:buFont typeface="Wingdings" panose="05000000000000000000" pitchFamily="2" charset="2"/>
              <a:buChar char="v"/>
            </a:pPr>
            <a:r>
              <a:rPr lang="en-GB" sz="1600" dirty="0">
                <a:solidFill>
                  <a:srgbClr val="FFFFFF"/>
                </a:solidFill>
              </a:rPr>
              <a:t>Fritzing software</a:t>
            </a:r>
          </a:p>
          <a:p>
            <a:pPr marL="285750" lvl="0" indent="-285750" algn="l" rtl="0">
              <a:spcBef>
                <a:spcPts val="0"/>
              </a:spcBef>
              <a:spcAft>
                <a:spcPts val="0"/>
              </a:spcAft>
              <a:buFont typeface="Wingdings" panose="05000000000000000000" pitchFamily="2" charset="2"/>
              <a:buChar char="v"/>
            </a:pPr>
            <a:r>
              <a:rPr lang="en-IN" sz="1600" dirty="0">
                <a:solidFill>
                  <a:srgbClr val="FFFFFF"/>
                </a:solidFill>
                <a:hlinkClick r:id="rId6"/>
              </a:rPr>
              <a:t>https://wokwi.com/projects/338043874909880915</a:t>
            </a:r>
            <a:r>
              <a:rPr lang="en-IN" sz="1600" dirty="0">
                <a:solidFill>
                  <a:srgbClr val="FFFFFF"/>
                </a:solidFill>
              </a:rPr>
              <a:t> </a:t>
            </a:r>
            <a:r>
              <a:rPr lang="en-GB" sz="1600" dirty="0">
                <a:solidFill>
                  <a:srgbClr val="FFFFFF"/>
                </a:solidFill>
              </a:rPr>
              <a:t>(Simulation of the bot)</a:t>
            </a:r>
            <a:endParaRPr sz="1600" dirty="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1164895" y="1256563"/>
            <a:ext cx="36249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200" dirty="0">
                <a:latin typeface="Stencil" panose="040409050D0802020404" pitchFamily="82" charset="0"/>
              </a:rPr>
              <a:t>Thank you!</a:t>
            </a:r>
            <a:endParaRPr sz="7200" dirty="0">
              <a:latin typeface="Stencil" panose="040409050D0802020404" pitchFamily="82" charset="0"/>
            </a:endParaRPr>
          </a:p>
        </p:txBody>
      </p:sp>
      <p:pic>
        <p:nvPicPr>
          <p:cNvPr id="3" name="Picture 2">
            <a:extLst>
              <a:ext uri="{FF2B5EF4-FFF2-40B4-BE49-F238E27FC236}">
                <a16:creationId xmlns:a16="http://schemas.microsoft.com/office/drawing/2014/main" id="{C9D047F4-C1C6-4649-AA8D-590D9A373E19}"/>
              </a:ext>
            </a:extLst>
          </p:cNvPr>
          <p:cNvPicPr>
            <a:picLocks noChangeAspect="1"/>
          </p:cNvPicPr>
          <p:nvPr/>
        </p:nvPicPr>
        <p:blipFill>
          <a:blip r:embed="rId3"/>
          <a:stretch>
            <a:fillRect/>
          </a:stretch>
        </p:blipFill>
        <p:spPr>
          <a:xfrm>
            <a:off x="4379395" y="-91374"/>
            <a:ext cx="4581525" cy="4943475"/>
          </a:xfrm>
          <a:prstGeom prst="rect">
            <a:avLst/>
          </a:prstGeom>
          <a:effectLst>
            <a:glow rad="139700">
              <a:schemeClr val="tx2">
                <a:lumMod val="75000"/>
                <a:alpha val="40000"/>
              </a:schemeClr>
            </a:glo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758244" y="606401"/>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Problem Statement: </a:t>
            </a:r>
            <a:endParaRPr sz="2800" dirty="0">
              <a:latin typeface="Gill Sans Ultra Bold" panose="020B0A02020104020203" pitchFamily="34" charset="0"/>
            </a:endParaRPr>
          </a:p>
        </p:txBody>
      </p:sp>
      <p:sp>
        <p:nvSpPr>
          <p:cNvPr id="8" name="TextBox 7">
            <a:extLst>
              <a:ext uri="{FF2B5EF4-FFF2-40B4-BE49-F238E27FC236}">
                <a16:creationId xmlns:a16="http://schemas.microsoft.com/office/drawing/2014/main" id="{0F7B2CB9-1AC7-BFEB-79D7-2C5AE54DC17F}"/>
              </a:ext>
            </a:extLst>
          </p:cNvPr>
          <p:cNvSpPr txBox="1"/>
          <p:nvPr/>
        </p:nvSpPr>
        <p:spPr>
          <a:xfrm>
            <a:off x="1068075" y="1697710"/>
            <a:ext cx="7592143" cy="1446550"/>
          </a:xfrm>
          <a:prstGeom prst="rect">
            <a:avLst/>
          </a:prstGeom>
          <a:noFill/>
        </p:spPr>
        <p:txBody>
          <a:bodyPr wrap="none" rtlCol="0">
            <a:spAutoFit/>
          </a:bodyPr>
          <a:lstStyle/>
          <a:p>
            <a:r>
              <a:rPr lang="en-IN" sz="4400" dirty="0">
                <a:solidFill>
                  <a:schemeClr val="bg1"/>
                </a:solidFill>
                <a:latin typeface="Showcard Gothic" panose="04020904020102020604" pitchFamily="82" charset="0"/>
              </a:rPr>
              <a:t>Prevention of accidents </a:t>
            </a:r>
          </a:p>
          <a:p>
            <a:r>
              <a:rPr lang="en-IN" sz="4400" dirty="0">
                <a:solidFill>
                  <a:schemeClr val="bg1"/>
                </a:solidFill>
                <a:latin typeface="Showcard Gothic" panose="04020904020102020604" pitchFamily="82" charset="0"/>
              </a:rPr>
              <a:t>      at Hairpin bends</a:t>
            </a:r>
          </a:p>
        </p:txBody>
      </p:sp>
    </p:spTree>
    <p:extLst>
      <p:ext uri="{BB962C8B-B14F-4D97-AF65-F5344CB8AC3E}">
        <p14:creationId xmlns:p14="http://schemas.microsoft.com/office/powerpoint/2010/main" val="336655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Understanding the problems</a:t>
            </a:r>
            <a:endParaRPr sz="2800" dirty="0">
              <a:latin typeface="Gill Sans Ultra Bold" panose="020B0A02020104020203" pitchFamily="34" charset="0"/>
            </a:endParaRPr>
          </a:p>
        </p:txBody>
      </p:sp>
      <p:sp>
        <p:nvSpPr>
          <p:cNvPr id="237" name="Google Shape;237;p18"/>
          <p:cNvSpPr txBox="1"/>
          <p:nvPr/>
        </p:nvSpPr>
        <p:spPr>
          <a:xfrm>
            <a:off x="1297500" y="1268188"/>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38" name="Google Shape;238;p18"/>
          <p:cNvSpPr txBox="1">
            <a:spLocks noGrp="1"/>
          </p:cNvSpPr>
          <p:nvPr>
            <p:ph type="body" idx="1"/>
          </p:nvPr>
        </p:nvSpPr>
        <p:spPr>
          <a:xfrm>
            <a:off x="1663950" y="1268188"/>
            <a:ext cx="5877300" cy="808800"/>
          </a:xfrm>
          <a:prstGeom prst="rect">
            <a:avLst/>
          </a:prstGeom>
        </p:spPr>
        <p:txBody>
          <a:bodyPr spcFirstLastPara="1" wrap="square" lIns="91425" tIns="91425" rIns="91425" bIns="91425" anchor="t" anchorCtr="0">
            <a:noAutofit/>
          </a:bodyPr>
          <a:lstStyle/>
          <a:p>
            <a:r>
              <a:rPr lang="en-US" sz="1600" b="0" i="0" u="none" strike="noStrike" baseline="0" dirty="0">
                <a:solidFill>
                  <a:schemeClr val="bg1"/>
                </a:solidFill>
                <a:latin typeface="Times New Roman" panose="02020603050405020304" pitchFamily="18" charset="0"/>
              </a:rPr>
              <a:t>While driving on roads at hairpin section, many drivers face accident which results them into serious injuries or even death. </a:t>
            </a:r>
            <a:endParaRPr sz="1600" dirty="0">
              <a:solidFill>
                <a:schemeClr val="bg1"/>
              </a:solidFill>
            </a:endParaRPr>
          </a:p>
        </p:txBody>
      </p:sp>
      <p:sp>
        <p:nvSpPr>
          <p:cNvPr id="239" name="Google Shape;239;p18"/>
          <p:cNvSpPr txBox="1"/>
          <p:nvPr/>
        </p:nvSpPr>
        <p:spPr>
          <a:xfrm>
            <a:off x="1238322" y="2065945"/>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0" name="Google Shape;240;p18"/>
          <p:cNvSpPr txBox="1">
            <a:spLocks noGrp="1"/>
          </p:cNvSpPr>
          <p:nvPr>
            <p:ph type="body" idx="1"/>
          </p:nvPr>
        </p:nvSpPr>
        <p:spPr>
          <a:xfrm>
            <a:off x="1782307" y="2065945"/>
            <a:ext cx="5877300" cy="808800"/>
          </a:xfrm>
          <a:prstGeom prst="rect">
            <a:avLst/>
          </a:prstGeom>
        </p:spPr>
        <p:txBody>
          <a:bodyPr spcFirstLastPara="1" wrap="square" lIns="91425" tIns="91425" rIns="91425" bIns="91425" anchor="t" anchorCtr="0">
            <a:noAutofit/>
          </a:bodyPr>
          <a:lstStyle/>
          <a:p>
            <a:pPr marL="285750" indent="-285750">
              <a:spcAft>
                <a:spcPts val="1600"/>
              </a:spcAft>
            </a:pPr>
            <a:r>
              <a:rPr lang="en-US" sz="1600" b="0" i="0" u="none" strike="noStrike" baseline="0" dirty="0">
                <a:solidFill>
                  <a:schemeClr val="bg1"/>
                </a:solidFill>
                <a:latin typeface="Times New Roman" panose="02020603050405020304" pitchFamily="18" charset="0"/>
              </a:rPr>
              <a:t>The main reason behind this accident is curves and bends of roads while turning in Ghats. It becomes difficult to see vehicles coming from other lane and turning drivers usually have to assume a way for turning at such critical section this creates a great risk of life .</a:t>
            </a:r>
            <a:endParaRPr sz="1600" dirty="0">
              <a:solidFill>
                <a:srgbClr val="FFFFFF"/>
              </a:solidFill>
            </a:endParaRPr>
          </a:p>
        </p:txBody>
      </p:sp>
      <p:sp>
        <p:nvSpPr>
          <p:cNvPr id="241" name="Google Shape;241;p18"/>
          <p:cNvSpPr txBox="1"/>
          <p:nvPr/>
        </p:nvSpPr>
        <p:spPr>
          <a:xfrm>
            <a:off x="1297500" y="3672502"/>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03</a:t>
            </a:r>
            <a:endParaRPr sz="1300" dirty="0">
              <a:solidFill>
                <a:srgbClr val="FFFFFF"/>
              </a:solidFill>
            </a:endParaRPr>
          </a:p>
        </p:txBody>
      </p:sp>
      <p:sp>
        <p:nvSpPr>
          <p:cNvPr id="242" name="Google Shape;242;p18"/>
          <p:cNvSpPr txBox="1">
            <a:spLocks noGrp="1"/>
          </p:cNvSpPr>
          <p:nvPr>
            <p:ph type="body" idx="1"/>
          </p:nvPr>
        </p:nvSpPr>
        <p:spPr>
          <a:xfrm>
            <a:off x="1633350" y="3632840"/>
            <a:ext cx="5877300" cy="808800"/>
          </a:xfrm>
          <a:prstGeom prst="rect">
            <a:avLst/>
          </a:prstGeom>
        </p:spPr>
        <p:txBody>
          <a:bodyPr spcFirstLastPara="1" wrap="square" lIns="91425" tIns="91425" rIns="91425" bIns="91425" anchor="t" anchorCtr="0">
            <a:noAutofit/>
          </a:bodyPr>
          <a:lstStyle/>
          <a:p>
            <a:pPr algn="l"/>
            <a:r>
              <a:rPr lang="en-US" sz="1600" b="0" i="0" u="none" strike="noStrike" baseline="0" dirty="0">
                <a:solidFill>
                  <a:schemeClr val="bg1"/>
                </a:solidFill>
                <a:latin typeface="Times New Roman" panose="02020603050405020304" pitchFamily="18" charset="0"/>
              </a:rPr>
              <a:t>The other reason for accident in hairpin section is that only one vehicle can turn at turnings at a time. If two vehicles come face to face while turning, it creates a chance of accidents and it becomes difficult to handle.</a:t>
            </a:r>
            <a:endParaRPr sz="1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Idea And Approach</a:t>
            </a:r>
            <a:endParaRPr sz="2800" dirty="0">
              <a:latin typeface="Gill Sans Ultra Bold" panose="020B0A02020104020203" pitchFamily="34" charset="0"/>
            </a:endParaRPr>
          </a:p>
        </p:txBody>
      </p:sp>
      <p:sp>
        <p:nvSpPr>
          <p:cNvPr id="248" name="Google Shape;248;p19"/>
          <p:cNvSpPr txBox="1">
            <a:spLocks noGrp="1"/>
          </p:cNvSpPr>
          <p:nvPr>
            <p:ph type="body" idx="1"/>
          </p:nvPr>
        </p:nvSpPr>
        <p:spPr>
          <a:xfrm>
            <a:off x="1297500" y="1116149"/>
            <a:ext cx="7038900" cy="34700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baseline="0" dirty="0">
                <a:solidFill>
                  <a:schemeClr val="bg1"/>
                </a:solidFill>
                <a:latin typeface="Times New Roman" panose="02020603050405020304" pitchFamily="18" charset="0"/>
              </a:rPr>
              <a:t>The project has been designed to prevent an accident by collision. This project proposes an idea to reduce the accidents and provide safety measuring techniques in hairpin curves using sensors, which detects the vehicles within 10 meters range of the curve  using ultrasonic sensors. If a vehicle is at 10 meters from the curve, then the sensor will automatically sense the signal and gives the signal to the driver coming in the opposite direction with a LED light and a buzzer. </a:t>
            </a:r>
            <a:endParaRPr sz="1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50A91-162D-484B-BAF1-FC070E46F2C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a14:imgEffect>
                  </a14:imgLayer>
                </a14:imgProps>
              </a:ext>
            </a:extLst>
          </a:blip>
          <a:stretch>
            <a:fillRect/>
          </a:stretch>
        </p:blipFill>
        <p:spPr>
          <a:xfrm>
            <a:off x="1702333" y="1015680"/>
            <a:ext cx="5739333" cy="3237343"/>
          </a:xfrm>
          <a:prstGeom prst="rect">
            <a:avLst/>
          </a:prstGeom>
        </p:spPr>
      </p:pic>
      <p:sp>
        <p:nvSpPr>
          <p:cNvPr id="5" name="TextBox 4">
            <a:extLst>
              <a:ext uri="{FF2B5EF4-FFF2-40B4-BE49-F238E27FC236}">
                <a16:creationId xmlns:a16="http://schemas.microsoft.com/office/drawing/2014/main" id="{ECF22FCB-78E9-4623-A145-6F0CBF6F0C14}"/>
              </a:ext>
            </a:extLst>
          </p:cNvPr>
          <p:cNvSpPr txBox="1"/>
          <p:nvPr/>
        </p:nvSpPr>
        <p:spPr>
          <a:xfrm>
            <a:off x="1209600" y="280800"/>
            <a:ext cx="6156000" cy="369332"/>
          </a:xfrm>
          <a:prstGeom prst="rect">
            <a:avLst/>
          </a:prstGeom>
          <a:noFill/>
        </p:spPr>
        <p:txBody>
          <a:bodyPr wrap="square" rtlCol="0">
            <a:spAutoFit/>
          </a:bodyPr>
          <a:lstStyle/>
          <a:p>
            <a:r>
              <a:rPr lang="en-US" sz="1800" dirty="0">
                <a:solidFill>
                  <a:schemeClr val="bg1"/>
                </a:solidFill>
                <a:latin typeface="Gill Sans Ultra Bold" panose="020B0A02020104020203" pitchFamily="34" charset="0"/>
              </a:rPr>
              <a:t>Demonstration in Real-time scenario</a:t>
            </a:r>
            <a:endParaRPr lang="en-IN" sz="1800" dirty="0">
              <a:solidFill>
                <a:schemeClr val="bg1"/>
              </a:solidFill>
              <a:latin typeface="Gill Sans Ultra Bold" panose="020B0A02020104020203" pitchFamily="34" charset="0"/>
            </a:endParaRPr>
          </a:p>
        </p:txBody>
      </p:sp>
    </p:spTree>
    <p:extLst>
      <p:ext uri="{BB962C8B-B14F-4D97-AF65-F5344CB8AC3E}">
        <p14:creationId xmlns:p14="http://schemas.microsoft.com/office/powerpoint/2010/main" val="332479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B02A-14A4-4012-A435-B3E50B22E516}"/>
              </a:ext>
            </a:extLst>
          </p:cNvPr>
          <p:cNvSpPr>
            <a:spLocks noGrp="1"/>
          </p:cNvSpPr>
          <p:nvPr>
            <p:ph type="title"/>
          </p:nvPr>
        </p:nvSpPr>
        <p:spPr>
          <a:xfrm>
            <a:off x="946207" y="446048"/>
            <a:ext cx="7038900" cy="914100"/>
          </a:xfrm>
        </p:spPr>
        <p:txBody>
          <a:bodyPr/>
          <a:lstStyle/>
          <a:p>
            <a:r>
              <a:rPr lang="en-US" sz="2800" dirty="0">
                <a:latin typeface="Gill Sans Ultra Bold" panose="020B0A02020104020203" pitchFamily="34" charset="0"/>
              </a:rPr>
              <a:t>Working</a:t>
            </a:r>
            <a:endParaRPr lang="en-IN" sz="2800" dirty="0">
              <a:latin typeface="Gill Sans Ultra Bold" panose="020B0A02020104020203" pitchFamily="34" charset="0"/>
            </a:endParaRPr>
          </a:p>
        </p:txBody>
      </p:sp>
      <p:sp>
        <p:nvSpPr>
          <p:cNvPr id="3" name="Text Placeholder 2">
            <a:extLst>
              <a:ext uri="{FF2B5EF4-FFF2-40B4-BE49-F238E27FC236}">
                <a16:creationId xmlns:a16="http://schemas.microsoft.com/office/drawing/2014/main" id="{FFB918BC-35ED-46E6-A21C-AE47C4EADAE4}"/>
              </a:ext>
            </a:extLst>
          </p:cNvPr>
          <p:cNvSpPr>
            <a:spLocks noGrp="1"/>
          </p:cNvSpPr>
          <p:nvPr>
            <p:ph type="body" idx="1"/>
          </p:nvPr>
        </p:nvSpPr>
        <p:spPr>
          <a:xfrm>
            <a:off x="-237534" y="1449304"/>
            <a:ext cx="7038900" cy="2911200"/>
          </a:xfrm>
        </p:spPr>
        <p:txBody>
          <a:bodyPr/>
          <a:lstStyle/>
          <a:p>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It uses two Ultrasonic sensors, which are placed on either side of the hairpin bend. One sensor S1 is installed by the side of the uphill section of the road, similarly other sensor S2 is installed by the side of the downhill section of the road. Warning LEDs along with a Buzzer are placed at the either side of the curve of a hairpin bend. The sensors are mutually connected to Arduino Uno through wires. Based on the output of sensors, position of vehicles on either side of the bend is detected which is provided as an input to the Arduino. The Arduino Uno which works on a power supply of 7-12V runs and triggers the warning LEDs </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and the Buzzers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and thereby intelligently controlling the movement of vehicles at the bend. </a:t>
            </a:r>
            <a:endParaRPr lang="en-IN" sz="16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8D1ACB50-2288-C838-29AB-B7EAB862B2F2}"/>
              </a:ext>
            </a:extLst>
          </p:cNvPr>
          <p:cNvPicPr>
            <a:picLocks noChangeAspect="1"/>
          </p:cNvPicPr>
          <p:nvPr/>
        </p:nvPicPr>
        <p:blipFill>
          <a:blip r:embed="rId2"/>
          <a:stretch>
            <a:fillRect/>
          </a:stretch>
        </p:blipFill>
        <p:spPr>
          <a:xfrm>
            <a:off x="6904075" y="1449304"/>
            <a:ext cx="1913860" cy="1311632"/>
          </a:xfrm>
          <a:prstGeom prst="rect">
            <a:avLst/>
          </a:prstGeom>
        </p:spPr>
      </p:pic>
      <p:pic>
        <p:nvPicPr>
          <p:cNvPr id="7" name="Picture 6">
            <a:extLst>
              <a:ext uri="{FF2B5EF4-FFF2-40B4-BE49-F238E27FC236}">
                <a16:creationId xmlns:a16="http://schemas.microsoft.com/office/drawing/2014/main" id="{7292964E-895A-53F6-FDD8-A09BE215025F}"/>
              </a:ext>
            </a:extLst>
          </p:cNvPr>
          <p:cNvPicPr>
            <a:picLocks noChangeAspect="1"/>
          </p:cNvPicPr>
          <p:nvPr/>
        </p:nvPicPr>
        <p:blipFill>
          <a:blip r:embed="rId3"/>
          <a:stretch>
            <a:fillRect/>
          </a:stretch>
        </p:blipFill>
        <p:spPr>
          <a:xfrm>
            <a:off x="6904075" y="3143952"/>
            <a:ext cx="1913860" cy="1553500"/>
          </a:xfrm>
          <a:prstGeom prst="rect">
            <a:avLst/>
          </a:prstGeom>
        </p:spPr>
      </p:pic>
    </p:spTree>
    <p:extLst>
      <p:ext uri="{BB962C8B-B14F-4D97-AF65-F5344CB8AC3E}">
        <p14:creationId xmlns:p14="http://schemas.microsoft.com/office/powerpoint/2010/main" val="213376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631875" y="454950"/>
            <a:ext cx="6123344" cy="6309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dirty="0">
                <a:solidFill>
                  <a:schemeClr val="lt1"/>
                </a:solidFill>
                <a:latin typeface="Gill Sans Ultra Bold" panose="020B0A02020104020203" pitchFamily="34" charset="0"/>
                <a:ea typeface="Lato"/>
                <a:cs typeface="Lato"/>
                <a:sym typeface="Lato"/>
              </a:rPr>
              <a:t>Components Required</a:t>
            </a:r>
            <a:endParaRPr sz="2900" dirty="0">
              <a:solidFill>
                <a:schemeClr val="lt1"/>
              </a:solidFill>
              <a:latin typeface="Gill Sans Ultra Bold" panose="020B0A02020104020203" pitchFamily="34" charset="0"/>
              <a:ea typeface="Lato"/>
              <a:cs typeface="Lato"/>
              <a:sym typeface="Lato"/>
            </a:endParaRPr>
          </a:p>
        </p:txBody>
      </p:sp>
      <p:sp>
        <p:nvSpPr>
          <p:cNvPr id="254" name="Google Shape;254;p20"/>
          <p:cNvSpPr txBox="1"/>
          <p:nvPr/>
        </p:nvSpPr>
        <p:spPr>
          <a:xfrm>
            <a:off x="707699" y="1532250"/>
            <a:ext cx="4339221" cy="212362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Arduino UNO</a:t>
            </a:r>
          </a:p>
          <a:p>
            <a:pPr marL="285750" indent="-285750">
              <a:buClr>
                <a:schemeClr val="bg1"/>
              </a:buClr>
              <a:buFont typeface="Wingdings" panose="05000000000000000000" pitchFamily="2" charset="2"/>
              <a:buChar char="q"/>
            </a:pPr>
            <a:r>
              <a:rPr lang="en-IN" sz="1800" b="0" i="0" dirty="0">
                <a:solidFill>
                  <a:srgbClr val="FFFFFF"/>
                </a:solidFill>
                <a:effectLst/>
                <a:latin typeface="Lato" panose="020F0502020204030203" pitchFamily="34" charset="0"/>
                <a:ea typeface="Lato" panose="020F0502020204030203" pitchFamily="34" charset="0"/>
                <a:cs typeface="Lato" panose="020F0502020204030203" pitchFamily="34" charset="0"/>
              </a:rPr>
              <a:t>HC-SR04 Ultrasonic sensor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LED</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Buzzer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Connecting wires</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Resistor</a:t>
            </a:r>
          </a:p>
          <a:p>
            <a:pPr marL="285750" lvl="0" indent="-285750" algn="l" rtl="0">
              <a:spcBef>
                <a:spcPts val="0"/>
              </a:spcBef>
              <a:spcAft>
                <a:spcPts val="0"/>
              </a:spcAft>
              <a:buClr>
                <a:schemeClr val="bg1"/>
              </a:buClr>
              <a:buFont typeface="Wingdings" panose="05000000000000000000" pitchFamily="2" charset="2"/>
              <a:buChar char="q"/>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Breadboard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0" y="-70884"/>
            <a:ext cx="3962399"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latin typeface="Gill Sans Ultra Bold" panose="020B0A02020104020203" pitchFamily="34" charset="0"/>
              </a:rPr>
              <a:t>CONNECTION</a:t>
            </a:r>
            <a:r>
              <a:rPr lang="en-GB" dirty="0">
                <a:latin typeface="Gill Sans Ultra Bold" panose="020B0A02020104020203" pitchFamily="34" charset="0"/>
              </a:rPr>
              <a:t> </a:t>
            </a:r>
            <a:br>
              <a:rPr lang="en-GB" dirty="0">
                <a:latin typeface="Gill Sans Ultra Bold" panose="020B0A02020104020203" pitchFamily="34" charset="0"/>
              </a:rPr>
            </a:br>
            <a:endParaRPr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B35FBBDB-C77A-CD34-320F-4191672750E4}"/>
              </a:ext>
            </a:extLst>
          </p:cNvPr>
          <p:cNvPicPr>
            <a:picLocks noChangeAspect="1"/>
          </p:cNvPicPr>
          <p:nvPr/>
        </p:nvPicPr>
        <p:blipFill>
          <a:blip r:embed="rId3"/>
          <a:stretch>
            <a:fillRect/>
          </a:stretch>
        </p:blipFill>
        <p:spPr>
          <a:xfrm>
            <a:off x="0" y="457050"/>
            <a:ext cx="9144000" cy="47713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F16F-AE92-45DC-90BD-28906B464DAE}"/>
              </a:ext>
            </a:extLst>
          </p:cNvPr>
          <p:cNvSpPr>
            <a:spLocks noGrp="1"/>
          </p:cNvSpPr>
          <p:nvPr>
            <p:ph type="title"/>
          </p:nvPr>
        </p:nvSpPr>
        <p:spPr>
          <a:xfrm>
            <a:off x="99237" y="1244159"/>
            <a:ext cx="2533622" cy="914100"/>
          </a:xfrm>
        </p:spPr>
        <p:txBody>
          <a:bodyPr/>
          <a:lstStyle/>
          <a:p>
            <a:br>
              <a:rPr lang="en-GB" sz="2800" dirty="0">
                <a:latin typeface="Gill Sans Ultra Bold" panose="020B0A02020104020203" pitchFamily="34" charset="0"/>
              </a:rPr>
            </a:br>
            <a:r>
              <a:rPr lang="en-GB" sz="2800" dirty="0">
                <a:latin typeface="Gill Sans Ultra Bold" panose="020B0A02020104020203" pitchFamily="34" charset="0"/>
              </a:rPr>
              <a:t>CIRCUIT </a:t>
            </a:r>
            <a:br>
              <a:rPr lang="en-GB" sz="2800" dirty="0">
                <a:latin typeface="Gill Sans Ultra Bold" panose="020B0A02020104020203" pitchFamily="34" charset="0"/>
              </a:rPr>
            </a:br>
            <a:r>
              <a:rPr lang="en-GB" sz="2800" dirty="0">
                <a:latin typeface="Gill Sans Ultra Bold" panose="020B0A02020104020203" pitchFamily="34" charset="0"/>
              </a:rPr>
              <a:t>DIAGRAM</a:t>
            </a:r>
            <a:endParaRPr lang="en-IN" sz="2800" dirty="0"/>
          </a:p>
        </p:txBody>
      </p:sp>
      <p:pic>
        <p:nvPicPr>
          <p:cNvPr id="4" name="Picture 3">
            <a:extLst>
              <a:ext uri="{FF2B5EF4-FFF2-40B4-BE49-F238E27FC236}">
                <a16:creationId xmlns:a16="http://schemas.microsoft.com/office/drawing/2014/main" id="{0A306C15-4469-C06B-3038-0151A03DF1E1}"/>
              </a:ext>
            </a:extLst>
          </p:cNvPr>
          <p:cNvPicPr>
            <a:picLocks noChangeAspect="1"/>
          </p:cNvPicPr>
          <p:nvPr/>
        </p:nvPicPr>
        <p:blipFill>
          <a:blip r:embed="rId2"/>
          <a:stretch>
            <a:fillRect/>
          </a:stretch>
        </p:blipFill>
        <p:spPr>
          <a:xfrm>
            <a:off x="4127814" y="0"/>
            <a:ext cx="5016186" cy="5143500"/>
          </a:xfrm>
          <a:prstGeom prst="rect">
            <a:avLst/>
          </a:prstGeom>
        </p:spPr>
      </p:pic>
    </p:spTree>
    <p:extLst>
      <p:ext uri="{BB962C8B-B14F-4D97-AF65-F5344CB8AC3E}">
        <p14:creationId xmlns:p14="http://schemas.microsoft.com/office/powerpoint/2010/main" val="3517744705"/>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3527</TotalTime>
  <Words>925</Words>
  <Application>Microsoft Office PowerPoint</Application>
  <PresentationFormat>On-screen Show (16:9)</PresentationFormat>
  <Paragraphs>113</Paragraphs>
  <Slides>14</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Montserrat</vt:lpstr>
      <vt:lpstr>Times New Roman</vt:lpstr>
      <vt:lpstr>Showcard Gothic</vt:lpstr>
      <vt:lpstr>Stencil</vt:lpstr>
      <vt:lpstr>Lato</vt:lpstr>
      <vt:lpstr>Gill Sans Ultra Bold</vt:lpstr>
      <vt:lpstr>Algerian</vt:lpstr>
      <vt:lpstr>Arial</vt:lpstr>
      <vt:lpstr>Consolas</vt:lpstr>
      <vt:lpstr>Wingdings</vt:lpstr>
      <vt:lpstr>Focus</vt:lpstr>
      <vt:lpstr>PowerPoint Presentation</vt:lpstr>
      <vt:lpstr>Problem Statement: </vt:lpstr>
      <vt:lpstr>Understanding the problems</vt:lpstr>
      <vt:lpstr>Idea And Approach</vt:lpstr>
      <vt:lpstr>PowerPoint Presentation</vt:lpstr>
      <vt:lpstr>Working</vt:lpstr>
      <vt:lpstr>PowerPoint Presentation</vt:lpstr>
      <vt:lpstr>CONNECTION   </vt:lpstr>
      <vt:lpstr> CIRCUIT  DIAGRAM</vt:lpstr>
      <vt:lpstr>PSEUDOCODE</vt:lpstr>
      <vt:lpstr>PowerPoint Presentation</vt:lpstr>
      <vt:lpstr>TAKEAWAYS</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KRISHNANSU</dc:creator>
  <cp:lastModifiedBy>Krishnansu Mohapatra</cp:lastModifiedBy>
  <cp:revision>17</cp:revision>
  <dcterms:modified xsi:type="dcterms:W3CDTF">2022-07-24T08:21:16Z</dcterms:modified>
</cp:coreProperties>
</file>